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9" r:id="rId3"/>
    <p:sldId id="294" r:id="rId4"/>
    <p:sldId id="297" r:id="rId5"/>
    <p:sldId id="306" r:id="rId6"/>
    <p:sldId id="307" r:id="rId7"/>
    <p:sldId id="308" r:id="rId8"/>
    <p:sldId id="309" r:id="rId9"/>
    <p:sldId id="311" r:id="rId10"/>
    <p:sldId id="313" r:id="rId11"/>
    <p:sldId id="315" r:id="rId12"/>
    <p:sldId id="314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sho@mvd.biglobe.ne.jp" initials="k" lastIdx="2" clrIdx="0">
    <p:extLst>
      <p:ext uri="{19B8F6BF-5375-455C-9EA6-DF929625EA0E}">
        <p15:presenceInfo xmlns:p15="http://schemas.microsoft.com/office/powerpoint/2012/main" userId="1e68aae14a43c5d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1" autoAdjust="0"/>
    <p:restoredTop sz="93071" autoAdjust="0"/>
  </p:normalViewPr>
  <p:slideViewPr>
    <p:cSldViewPr snapToGrid="0">
      <p:cViewPr varScale="1">
        <p:scale>
          <a:sx n="83" d="100"/>
          <a:sy n="83" d="100"/>
        </p:scale>
        <p:origin x="45" y="126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A83527-E690-43E5-9DF2-71CF77D0BA79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1B231-7F6A-4C7F-8E1C-2439C842C6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144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読みます。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4573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読みます。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2216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時間帯は朝昼夜のいつでしょう。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126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「あさぼらけ」とあります。なので、朝ですね。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9316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では、天気はどうなっているでしょう。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2891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「川霧」とあるので、霧が出ていますね。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9595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季節はいつ</a:t>
            </a:r>
            <a:r>
              <a:rPr kumimoji="1" lang="ja-JP" altLang="en-US"/>
              <a:t>でしょう。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607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あじろぎ　とあります。</a:t>
            </a:r>
          </a:p>
          <a:p>
            <a:r>
              <a:rPr kumimoji="1" lang="ja-JP" altLang="en-US" dirty="0"/>
              <a:t>漢字では、網の代わりの木と書きます。</a:t>
            </a:r>
          </a:p>
          <a:p>
            <a:r>
              <a:rPr kumimoji="1" lang="ja-JP" altLang="en-US" dirty="0"/>
              <a:t>氷魚（ひうお）という川魚を捕るための仕掛けですね。冬の風物詩です。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1549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訳を読みましょう。　冬の朝早く、霧が晴れてくると、網代木も少しずつ見えてきたという歌ですね。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8554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朝ぼらけを歌った歌は全部で</a:t>
            </a:r>
            <a:r>
              <a:rPr kumimoji="1" lang="en-US" altLang="ja-JP" dirty="0"/>
              <a:t>3</a:t>
            </a:r>
            <a:r>
              <a:rPr kumimoji="1" lang="ja-JP" altLang="en-US" dirty="0"/>
              <a:t>つあります。何でしょう。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2082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以上の</a:t>
            </a:r>
            <a:r>
              <a:rPr kumimoji="1" lang="en-US" altLang="ja-JP" dirty="0"/>
              <a:t>3</a:t>
            </a:r>
            <a:r>
              <a:rPr kumimoji="1" lang="ja-JP" altLang="en-US"/>
              <a:t>つです。土の歌も、冬の朝早くを唄ったものです。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6110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8269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0329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2301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0335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9949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8226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1458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531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1612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2606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7942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3103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おも</a:t>
            </a:r>
            <a:r>
              <a:rPr kumimoji="1" lang="ja-JP" altLang="en-US" dirty="0" err="1"/>
              <a:t>しろ</a:t>
            </a:r>
            <a:r>
              <a:rPr kumimoji="1" lang="ja-JP" altLang="en-US" dirty="0"/>
              <a:t>百人一首授業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/>
              <a:t>６４（桃②）　</a:t>
            </a:r>
            <a:r>
              <a:rPr kumimoji="1" lang="ja-JP" altLang="en-US" dirty="0"/>
              <a:t>朝</a:t>
            </a:r>
            <a:r>
              <a:rPr kumimoji="1" lang="ja-JP" altLang="en-US"/>
              <a:t>ぼらけ　</a:t>
            </a:r>
            <a:r>
              <a:rPr lang="ja-JP" altLang="en-US"/>
              <a:t>宇治の川霧～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4864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254674" y="528034"/>
            <a:ext cx="8494633" cy="57439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あさぼらけ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/>
              <a:t>うじのかわぎり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/>
              <a:t>たえだえに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/>
              <a:t>あらはれわたる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/>
              <a:t>せぜのあじろぎ</a:t>
            </a:r>
            <a:endParaRPr kumimoji="1" lang="en-US" altLang="ja-JP" sz="6000" dirty="0"/>
          </a:p>
        </p:txBody>
      </p:sp>
    </p:spTree>
    <p:extLst>
      <p:ext uri="{BB962C8B-B14F-4D97-AF65-F5344CB8AC3E}">
        <p14:creationId xmlns:p14="http://schemas.microsoft.com/office/powerpoint/2010/main" val="1969433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254674" y="528034"/>
            <a:ext cx="8494633" cy="57439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あ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/>
              <a:t>う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/>
              <a:t>た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/>
              <a:t>あ</a:t>
            </a:r>
            <a:endParaRPr lang="en-US" altLang="ja-JP" sz="6000" dirty="0"/>
          </a:p>
          <a:p>
            <a:endParaRPr kumimoji="1" lang="en-US" altLang="ja-JP" sz="6000" dirty="0"/>
          </a:p>
          <a:p>
            <a:r>
              <a:rPr lang="ja-JP" altLang="en-US" sz="6000" dirty="0"/>
              <a:t>せ</a:t>
            </a:r>
            <a:endParaRPr kumimoji="1" lang="en-US" altLang="ja-JP" sz="6000" dirty="0"/>
          </a:p>
        </p:txBody>
      </p:sp>
    </p:spTree>
    <p:extLst>
      <p:ext uri="{BB962C8B-B14F-4D97-AF65-F5344CB8AC3E}">
        <p14:creationId xmlns:p14="http://schemas.microsoft.com/office/powerpoint/2010/main" val="438501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404455" y="528034"/>
            <a:ext cx="4801314" cy="57439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あさぼらけ</a:t>
            </a:r>
            <a:endParaRPr lang="en-US" altLang="ja-JP" sz="6000" dirty="0"/>
          </a:p>
          <a:p>
            <a:r>
              <a:rPr lang="ja-JP" altLang="en-US" sz="6000" dirty="0"/>
              <a:t>うじのかわぎり</a:t>
            </a:r>
            <a:endParaRPr kumimoji="1" lang="en-US" altLang="ja-JP" sz="6000" dirty="0"/>
          </a:p>
          <a:p>
            <a:r>
              <a:rPr lang="ja-JP" altLang="en-US" sz="6000" dirty="0"/>
              <a:t>たえだえに</a:t>
            </a:r>
            <a:endParaRPr lang="en-US" altLang="ja-JP" sz="6000" dirty="0"/>
          </a:p>
          <a:p>
            <a:r>
              <a:rPr kumimoji="1" lang="ja-JP" altLang="en-US" sz="6000" dirty="0"/>
              <a:t>あらはれわたる</a:t>
            </a:r>
            <a:endParaRPr kumimoji="1" lang="en-US" altLang="ja-JP" sz="6000" dirty="0"/>
          </a:p>
          <a:p>
            <a:r>
              <a:rPr lang="ja-JP" altLang="en-US" sz="6000" dirty="0"/>
              <a:t>せぜのあじろぎ</a:t>
            </a:r>
            <a:endParaRPr kumimoji="1" lang="en-US" altLang="ja-JP" sz="60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1A903E1-9AA7-458D-96C2-4263DF01160D}"/>
              </a:ext>
            </a:extLst>
          </p:cNvPr>
          <p:cNvSpPr txBox="1"/>
          <p:nvPr/>
        </p:nvSpPr>
        <p:spPr>
          <a:xfrm>
            <a:off x="5264485" y="191650"/>
            <a:ext cx="615553" cy="64746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時間帯はいつでしょう。</a:t>
            </a:r>
            <a:endParaRPr lang="en-US" altLang="ja-JP" sz="28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7003C98-2F92-49C2-B3B0-6B94FA8D093F}"/>
              </a:ext>
            </a:extLst>
          </p:cNvPr>
          <p:cNvSpPr txBox="1"/>
          <p:nvPr/>
        </p:nvSpPr>
        <p:spPr>
          <a:xfrm>
            <a:off x="2317787" y="813056"/>
            <a:ext cx="1661993" cy="57439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en-US" altLang="ja-JP" sz="3200" dirty="0"/>
          </a:p>
          <a:p>
            <a:endParaRPr lang="en-US" altLang="ja-JP" sz="3200" dirty="0"/>
          </a:p>
          <a:p>
            <a:endParaRPr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65620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404455" y="528034"/>
            <a:ext cx="4801314" cy="57439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>
                <a:solidFill>
                  <a:srgbClr val="FF0000"/>
                </a:solidFill>
              </a:rPr>
              <a:t>あさぼらけ</a:t>
            </a:r>
            <a:endParaRPr lang="en-US" altLang="ja-JP" sz="6000" dirty="0">
              <a:solidFill>
                <a:srgbClr val="FF0000"/>
              </a:solidFill>
            </a:endParaRPr>
          </a:p>
          <a:p>
            <a:r>
              <a:rPr lang="ja-JP" altLang="en-US" sz="6000" dirty="0"/>
              <a:t>うじのかわぎり</a:t>
            </a:r>
            <a:endParaRPr kumimoji="1" lang="en-US" altLang="ja-JP" sz="6000" dirty="0"/>
          </a:p>
          <a:p>
            <a:r>
              <a:rPr lang="ja-JP" altLang="en-US" sz="6000" dirty="0"/>
              <a:t>たえだえに</a:t>
            </a:r>
            <a:endParaRPr lang="en-US" altLang="ja-JP" sz="6000" dirty="0"/>
          </a:p>
          <a:p>
            <a:r>
              <a:rPr kumimoji="1" lang="ja-JP" altLang="en-US" sz="6000" dirty="0"/>
              <a:t>あらはれわたる</a:t>
            </a:r>
            <a:endParaRPr kumimoji="1" lang="en-US" altLang="ja-JP" sz="6000" dirty="0"/>
          </a:p>
          <a:p>
            <a:r>
              <a:rPr lang="ja-JP" altLang="en-US" sz="6000" dirty="0"/>
              <a:t>せぜのあじろぎ</a:t>
            </a:r>
            <a:endParaRPr kumimoji="1" lang="en-US" altLang="ja-JP" sz="60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1A903E1-9AA7-458D-96C2-4263DF01160D}"/>
              </a:ext>
            </a:extLst>
          </p:cNvPr>
          <p:cNvSpPr txBox="1"/>
          <p:nvPr/>
        </p:nvSpPr>
        <p:spPr>
          <a:xfrm>
            <a:off x="5264485" y="191650"/>
            <a:ext cx="615553" cy="64746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時間帯はいつでしょう。</a:t>
            </a:r>
            <a:endParaRPr lang="en-US" altLang="ja-JP" sz="28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104A52D-3935-4A60-8B03-B290A6C69300}"/>
              </a:ext>
            </a:extLst>
          </p:cNvPr>
          <p:cNvSpPr txBox="1"/>
          <p:nvPr/>
        </p:nvSpPr>
        <p:spPr>
          <a:xfrm>
            <a:off x="1719359" y="770626"/>
            <a:ext cx="2277547" cy="578640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7200" dirty="0"/>
              <a:t>朝</a:t>
            </a:r>
            <a:endParaRPr lang="en-US" altLang="ja-JP" sz="7200" dirty="0"/>
          </a:p>
          <a:p>
            <a:endParaRPr lang="en-US" altLang="ja-JP" sz="3200" dirty="0"/>
          </a:p>
          <a:p>
            <a:endParaRPr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341141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404455" y="530942"/>
            <a:ext cx="4801314" cy="574106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あさぼらけ</a:t>
            </a:r>
            <a:endParaRPr lang="en-US" altLang="ja-JP" sz="6000" dirty="0"/>
          </a:p>
          <a:p>
            <a:r>
              <a:rPr lang="ja-JP" altLang="en-US" sz="6000" dirty="0"/>
              <a:t>うじのかわぎり</a:t>
            </a:r>
            <a:endParaRPr kumimoji="1" lang="en-US" altLang="ja-JP" sz="6000" dirty="0"/>
          </a:p>
          <a:p>
            <a:r>
              <a:rPr lang="ja-JP" altLang="en-US" sz="6000" dirty="0"/>
              <a:t>たえだえに</a:t>
            </a:r>
            <a:endParaRPr lang="en-US" altLang="ja-JP" sz="6000" dirty="0"/>
          </a:p>
          <a:p>
            <a:r>
              <a:rPr kumimoji="1" lang="ja-JP" altLang="en-US" sz="6000" dirty="0"/>
              <a:t>あらはれわたる</a:t>
            </a:r>
            <a:endParaRPr kumimoji="1" lang="en-US" altLang="ja-JP" sz="6000" dirty="0"/>
          </a:p>
          <a:p>
            <a:r>
              <a:rPr lang="ja-JP" altLang="en-US" sz="6000" dirty="0"/>
              <a:t>せぜのあじろぎ</a:t>
            </a:r>
            <a:endParaRPr kumimoji="1" lang="en-US" altLang="ja-JP" sz="60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1A903E1-9AA7-458D-96C2-4263DF01160D}"/>
              </a:ext>
            </a:extLst>
          </p:cNvPr>
          <p:cNvSpPr txBox="1"/>
          <p:nvPr/>
        </p:nvSpPr>
        <p:spPr>
          <a:xfrm>
            <a:off x="5264485" y="191650"/>
            <a:ext cx="615553" cy="64746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天気は何でしょう。</a:t>
            </a:r>
            <a:endParaRPr lang="en-US" altLang="ja-JP" sz="28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104A52D-3935-4A60-8B03-B290A6C69300}"/>
              </a:ext>
            </a:extLst>
          </p:cNvPr>
          <p:cNvSpPr txBox="1"/>
          <p:nvPr/>
        </p:nvSpPr>
        <p:spPr>
          <a:xfrm>
            <a:off x="1719359" y="770626"/>
            <a:ext cx="2277547" cy="578640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en-US" altLang="ja-JP" sz="7200" dirty="0"/>
          </a:p>
          <a:p>
            <a:endParaRPr lang="en-US" altLang="ja-JP" sz="3200" dirty="0"/>
          </a:p>
          <a:p>
            <a:endParaRPr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1400288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404455" y="528034"/>
            <a:ext cx="4801314" cy="57439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あさぼらけ</a:t>
            </a:r>
            <a:endParaRPr lang="en-US" altLang="ja-JP" sz="6000" dirty="0"/>
          </a:p>
          <a:p>
            <a:r>
              <a:rPr lang="ja-JP" altLang="en-US" sz="6000" dirty="0"/>
              <a:t>うじの</a:t>
            </a:r>
            <a:r>
              <a:rPr lang="ja-JP" altLang="en-US" sz="6000" dirty="0">
                <a:solidFill>
                  <a:srgbClr val="FF0000"/>
                </a:solidFill>
              </a:rPr>
              <a:t>かわぎり</a:t>
            </a:r>
            <a:endParaRPr kumimoji="1" lang="en-US" altLang="ja-JP" sz="6000" dirty="0">
              <a:solidFill>
                <a:srgbClr val="FF0000"/>
              </a:solidFill>
            </a:endParaRPr>
          </a:p>
          <a:p>
            <a:r>
              <a:rPr lang="ja-JP" altLang="en-US" sz="6000" dirty="0"/>
              <a:t>たえだえに</a:t>
            </a:r>
            <a:endParaRPr lang="en-US" altLang="ja-JP" sz="6000" dirty="0"/>
          </a:p>
          <a:p>
            <a:r>
              <a:rPr kumimoji="1" lang="ja-JP" altLang="en-US" sz="6000" dirty="0"/>
              <a:t>あらはれわたる</a:t>
            </a:r>
            <a:endParaRPr kumimoji="1" lang="en-US" altLang="ja-JP" sz="6000" dirty="0"/>
          </a:p>
          <a:p>
            <a:r>
              <a:rPr lang="ja-JP" altLang="en-US" sz="6000" dirty="0"/>
              <a:t>せぜのあじろぎ</a:t>
            </a:r>
            <a:endParaRPr kumimoji="1" lang="en-US" altLang="ja-JP" sz="60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1A903E1-9AA7-458D-96C2-4263DF01160D}"/>
              </a:ext>
            </a:extLst>
          </p:cNvPr>
          <p:cNvSpPr txBox="1"/>
          <p:nvPr/>
        </p:nvSpPr>
        <p:spPr>
          <a:xfrm>
            <a:off x="5264485" y="191650"/>
            <a:ext cx="615553" cy="64746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天気は何でしょう。</a:t>
            </a:r>
            <a:endParaRPr lang="en-US" altLang="ja-JP" sz="28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104A52D-3935-4A60-8B03-B290A6C69300}"/>
              </a:ext>
            </a:extLst>
          </p:cNvPr>
          <p:cNvSpPr txBox="1"/>
          <p:nvPr/>
        </p:nvSpPr>
        <p:spPr>
          <a:xfrm>
            <a:off x="1719359" y="770626"/>
            <a:ext cx="2277547" cy="578640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en-US" altLang="ja-JP" sz="7200" dirty="0"/>
          </a:p>
          <a:p>
            <a:endParaRPr lang="en-US" altLang="ja-JP" sz="3200" dirty="0"/>
          </a:p>
          <a:p>
            <a:endParaRPr lang="en-US" altLang="ja-JP" sz="32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0267647-7D09-4CEC-99F8-C803E3438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030" y="1230700"/>
            <a:ext cx="3906417" cy="261025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3D8DECB-E445-4A49-A461-CCBE35E0ED36}"/>
              </a:ext>
            </a:extLst>
          </p:cNvPr>
          <p:cNvSpPr txBox="1"/>
          <p:nvPr/>
        </p:nvSpPr>
        <p:spPr>
          <a:xfrm>
            <a:off x="1025818" y="4169434"/>
            <a:ext cx="2277547" cy="22064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7200" dirty="0"/>
              <a:t>霧</a:t>
            </a:r>
            <a:endParaRPr lang="en-US" altLang="ja-JP" sz="7200" dirty="0"/>
          </a:p>
          <a:p>
            <a:endParaRPr lang="en-US" altLang="ja-JP" sz="3200" dirty="0"/>
          </a:p>
          <a:p>
            <a:endParaRPr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2018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404455" y="523336"/>
            <a:ext cx="4801314" cy="57256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あさぼらけ</a:t>
            </a:r>
            <a:endParaRPr lang="en-US" altLang="ja-JP" sz="6000" dirty="0"/>
          </a:p>
          <a:p>
            <a:r>
              <a:rPr lang="ja-JP" altLang="en-US" sz="6000" dirty="0"/>
              <a:t>うじのかわぎり</a:t>
            </a:r>
            <a:endParaRPr kumimoji="1" lang="en-US" altLang="ja-JP" sz="6000" dirty="0"/>
          </a:p>
          <a:p>
            <a:r>
              <a:rPr lang="ja-JP" altLang="en-US" sz="6000" dirty="0"/>
              <a:t>たえだえに</a:t>
            </a:r>
            <a:endParaRPr lang="en-US" altLang="ja-JP" sz="6000" dirty="0"/>
          </a:p>
          <a:p>
            <a:r>
              <a:rPr kumimoji="1" lang="ja-JP" altLang="en-US" sz="6000" dirty="0"/>
              <a:t>あらはれわたる</a:t>
            </a:r>
            <a:endParaRPr kumimoji="1" lang="en-US" altLang="ja-JP" sz="6000" dirty="0"/>
          </a:p>
          <a:p>
            <a:r>
              <a:rPr lang="ja-JP" altLang="en-US" sz="6000" dirty="0"/>
              <a:t>せぜのあじろぎ</a:t>
            </a:r>
            <a:endParaRPr kumimoji="1" lang="en-US" altLang="ja-JP" sz="60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1A903E1-9AA7-458D-96C2-4263DF01160D}"/>
              </a:ext>
            </a:extLst>
          </p:cNvPr>
          <p:cNvSpPr txBox="1"/>
          <p:nvPr/>
        </p:nvSpPr>
        <p:spPr>
          <a:xfrm>
            <a:off x="5264485" y="191650"/>
            <a:ext cx="615553" cy="64746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季節を表す言葉があります。何でしょう。</a:t>
            </a:r>
            <a:endParaRPr lang="en-US" altLang="ja-JP" sz="28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104A52D-3935-4A60-8B03-B290A6C69300}"/>
              </a:ext>
            </a:extLst>
          </p:cNvPr>
          <p:cNvSpPr txBox="1"/>
          <p:nvPr/>
        </p:nvSpPr>
        <p:spPr>
          <a:xfrm>
            <a:off x="1719359" y="770626"/>
            <a:ext cx="2277547" cy="578640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en-US" altLang="ja-JP" sz="7200" dirty="0"/>
          </a:p>
          <a:p>
            <a:endParaRPr lang="en-US" altLang="ja-JP" sz="3200" dirty="0"/>
          </a:p>
          <a:p>
            <a:endParaRPr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4149354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404455" y="528034"/>
            <a:ext cx="4801314" cy="57439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あさぼらけ</a:t>
            </a:r>
            <a:endParaRPr lang="en-US" altLang="ja-JP" sz="6000" dirty="0"/>
          </a:p>
          <a:p>
            <a:r>
              <a:rPr lang="ja-JP" altLang="en-US" sz="6000" dirty="0"/>
              <a:t>うじのかわぎり</a:t>
            </a:r>
            <a:endParaRPr kumimoji="1" lang="en-US" altLang="ja-JP" sz="6000" dirty="0"/>
          </a:p>
          <a:p>
            <a:r>
              <a:rPr lang="ja-JP" altLang="en-US" sz="6000" dirty="0"/>
              <a:t>たえだえに</a:t>
            </a:r>
            <a:endParaRPr lang="en-US" altLang="ja-JP" sz="6000" dirty="0"/>
          </a:p>
          <a:p>
            <a:r>
              <a:rPr kumimoji="1" lang="ja-JP" altLang="en-US" sz="6000" dirty="0"/>
              <a:t>あらはれわたる</a:t>
            </a:r>
            <a:endParaRPr kumimoji="1" lang="en-US" altLang="ja-JP" sz="6000" dirty="0"/>
          </a:p>
          <a:p>
            <a:r>
              <a:rPr lang="ja-JP" altLang="en-US" sz="6000" dirty="0"/>
              <a:t>せぜの</a:t>
            </a:r>
            <a:r>
              <a:rPr lang="ja-JP" altLang="en-US" sz="6000" dirty="0">
                <a:solidFill>
                  <a:srgbClr val="FF0000"/>
                </a:solidFill>
              </a:rPr>
              <a:t>あじろぎ</a:t>
            </a:r>
            <a:endParaRPr kumimoji="1" lang="en-US" altLang="ja-JP" sz="6000" dirty="0">
              <a:solidFill>
                <a:srgbClr val="FF0000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1A903E1-9AA7-458D-96C2-4263DF01160D}"/>
              </a:ext>
            </a:extLst>
          </p:cNvPr>
          <p:cNvSpPr txBox="1"/>
          <p:nvPr/>
        </p:nvSpPr>
        <p:spPr>
          <a:xfrm>
            <a:off x="5264485" y="191650"/>
            <a:ext cx="615553" cy="64746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季節を表す言葉があります。何でしょう。</a:t>
            </a:r>
            <a:endParaRPr lang="en-US" altLang="ja-JP" sz="28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104A52D-3935-4A60-8B03-B290A6C69300}"/>
              </a:ext>
            </a:extLst>
          </p:cNvPr>
          <p:cNvSpPr txBox="1"/>
          <p:nvPr/>
        </p:nvSpPr>
        <p:spPr>
          <a:xfrm>
            <a:off x="1719359" y="770626"/>
            <a:ext cx="2277547" cy="578640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en-US" altLang="ja-JP" sz="7200" dirty="0"/>
          </a:p>
          <a:p>
            <a:endParaRPr lang="en-US" altLang="ja-JP" sz="3200" dirty="0"/>
          </a:p>
          <a:p>
            <a:endParaRPr lang="en-US" altLang="ja-JP" sz="3200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88E1D49-3E9E-458E-9A4B-F99F16D32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562" y="1311215"/>
            <a:ext cx="4347134" cy="2904226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1AA0FB9-F65C-49EC-92A0-E360C49479A0}"/>
              </a:ext>
            </a:extLst>
          </p:cNvPr>
          <p:cNvSpPr txBox="1"/>
          <p:nvPr/>
        </p:nvSpPr>
        <p:spPr>
          <a:xfrm>
            <a:off x="1194942" y="4572000"/>
            <a:ext cx="27238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600" dirty="0"/>
              <a:t>網代木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6288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404455" y="528034"/>
            <a:ext cx="4801314" cy="57439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あさぼらけ</a:t>
            </a:r>
            <a:endParaRPr lang="en-US" altLang="ja-JP" sz="6000" dirty="0"/>
          </a:p>
          <a:p>
            <a:r>
              <a:rPr lang="ja-JP" altLang="en-US" sz="6000" dirty="0"/>
              <a:t>うじのかわぎり</a:t>
            </a:r>
            <a:endParaRPr kumimoji="1" lang="en-US" altLang="ja-JP" sz="6000" dirty="0"/>
          </a:p>
          <a:p>
            <a:r>
              <a:rPr lang="ja-JP" altLang="en-US" sz="6000" dirty="0"/>
              <a:t>たえだえに</a:t>
            </a:r>
            <a:endParaRPr lang="en-US" altLang="ja-JP" sz="6000" dirty="0"/>
          </a:p>
          <a:p>
            <a:r>
              <a:rPr kumimoji="1" lang="ja-JP" altLang="en-US" sz="6000" dirty="0"/>
              <a:t>あらはれわたる</a:t>
            </a:r>
            <a:endParaRPr kumimoji="1" lang="en-US" altLang="ja-JP" sz="6000" dirty="0"/>
          </a:p>
          <a:p>
            <a:r>
              <a:rPr lang="ja-JP" altLang="en-US" sz="6000" dirty="0"/>
              <a:t>せぜのあじろぎ</a:t>
            </a:r>
            <a:endParaRPr kumimoji="1" lang="en-US" altLang="ja-JP" sz="60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1A903E1-9AA7-458D-96C2-4263DF01160D}"/>
              </a:ext>
            </a:extLst>
          </p:cNvPr>
          <p:cNvSpPr txBox="1"/>
          <p:nvPr/>
        </p:nvSpPr>
        <p:spPr>
          <a:xfrm>
            <a:off x="4402749" y="191650"/>
            <a:ext cx="1477328" cy="64746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朝早く、霧の中の宇治川を見ていると、だんだんと晴れてきて、瀬々の網代木が少しずつ見えてきたよ。</a:t>
            </a:r>
            <a:endParaRPr lang="en-US" altLang="ja-JP" sz="28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104A52D-3935-4A60-8B03-B290A6C69300}"/>
              </a:ext>
            </a:extLst>
          </p:cNvPr>
          <p:cNvSpPr txBox="1"/>
          <p:nvPr/>
        </p:nvSpPr>
        <p:spPr>
          <a:xfrm>
            <a:off x="1719359" y="770626"/>
            <a:ext cx="2277547" cy="578640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en-US" altLang="ja-JP" sz="7200" dirty="0"/>
          </a:p>
          <a:p>
            <a:endParaRPr lang="en-US" altLang="ja-JP" sz="3200" dirty="0"/>
          </a:p>
          <a:p>
            <a:endParaRPr lang="en-US" altLang="ja-JP" sz="32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B17E59E-6494-46DA-8AAD-A35458150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54" y="483314"/>
            <a:ext cx="3581882" cy="270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688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92EA930B-CE11-4E34-BDEB-F4C0AE275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208" y="3311012"/>
            <a:ext cx="2031513" cy="276077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225D023-166E-4C78-824F-2350C490FBFD}"/>
              </a:ext>
            </a:extLst>
          </p:cNvPr>
          <p:cNvSpPr txBox="1"/>
          <p:nvPr/>
        </p:nvSpPr>
        <p:spPr>
          <a:xfrm>
            <a:off x="8316606" y="440477"/>
            <a:ext cx="2339102" cy="28705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2800" dirty="0"/>
              <a:t>あさぼらけ</a:t>
            </a:r>
            <a:endParaRPr lang="en-US" altLang="ja-JP" sz="2800" dirty="0"/>
          </a:p>
          <a:p>
            <a:r>
              <a:rPr lang="ja-JP" altLang="en-US" sz="2800" dirty="0"/>
              <a:t>宇治の川霧</a:t>
            </a:r>
            <a:endParaRPr kumimoji="1" lang="en-US" altLang="ja-JP" sz="2800" dirty="0"/>
          </a:p>
          <a:p>
            <a:r>
              <a:rPr lang="ja-JP" altLang="en-US" sz="2800" dirty="0"/>
              <a:t>たえだえに</a:t>
            </a:r>
            <a:endParaRPr lang="en-US" altLang="ja-JP" sz="2800" dirty="0"/>
          </a:p>
          <a:p>
            <a:r>
              <a:rPr kumimoji="1" lang="ja-JP" altLang="en-US" sz="2800" dirty="0"/>
              <a:t>あらはれわたる</a:t>
            </a:r>
            <a:endParaRPr kumimoji="1" lang="en-US" altLang="ja-JP" sz="2800" dirty="0"/>
          </a:p>
          <a:p>
            <a:r>
              <a:rPr kumimoji="1" lang="ja-JP" altLang="en-US" sz="2800" dirty="0"/>
              <a:t>瀬々の網代木</a:t>
            </a:r>
            <a:endParaRPr kumimoji="1" lang="en-US" altLang="ja-JP" sz="28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A584614-6D80-4D9A-8758-E0493AF96009}"/>
              </a:ext>
            </a:extLst>
          </p:cNvPr>
          <p:cNvSpPr txBox="1"/>
          <p:nvPr/>
        </p:nvSpPr>
        <p:spPr>
          <a:xfrm>
            <a:off x="8044636" y="6094357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/>
              <a:t>権中納言定頼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AC29847-6989-4F30-A442-ED77A4813AB0}"/>
              </a:ext>
            </a:extLst>
          </p:cNvPr>
          <p:cNvSpPr txBox="1"/>
          <p:nvPr/>
        </p:nvSpPr>
        <p:spPr>
          <a:xfrm>
            <a:off x="4612316" y="440474"/>
            <a:ext cx="2339102" cy="28705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2800" dirty="0"/>
              <a:t>あさぼらけ</a:t>
            </a:r>
            <a:endParaRPr lang="en-US" altLang="ja-JP" sz="2800" dirty="0"/>
          </a:p>
          <a:p>
            <a:r>
              <a:rPr kumimoji="1" lang="ja-JP" altLang="en-US" sz="2800" dirty="0"/>
              <a:t>有明の月と</a:t>
            </a:r>
            <a:endParaRPr kumimoji="1" lang="en-US" altLang="ja-JP" sz="2800" dirty="0"/>
          </a:p>
          <a:p>
            <a:r>
              <a:rPr lang="ja-JP" altLang="en-US" sz="2800" dirty="0"/>
              <a:t>みるまでに</a:t>
            </a:r>
            <a:endParaRPr lang="en-US" altLang="ja-JP" sz="2800" dirty="0"/>
          </a:p>
          <a:p>
            <a:r>
              <a:rPr kumimoji="1" lang="ja-JP" altLang="en-US" sz="2800" dirty="0"/>
              <a:t>吉野の里に</a:t>
            </a:r>
            <a:endParaRPr kumimoji="1" lang="en-US" altLang="ja-JP" sz="2800" dirty="0"/>
          </a:p>
          <a:p>
            <a:r>
              <a:rPr lang="ja-JP" altLang="en-US" sz="2800" dirty="0"/>
              <a:t>ふれる白雪</a:t>
            </a:r>
            <a:endParaRPr kumimoji="1" lang="en-US" altLang="ja-JP" sz="28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753BB83-B5BC-49D8-B67E-937B4A4BD829}"/>
              </a:ext>
            </a:extLst>
          </p:cNvPr>
          <p:cNvSpPr txBox="1"/>
          <p:nvPr/>
        </p:nvSpPr>
        <p:spPr>
          <a:xfrm>
            <a:off x="908049" y="440475"/>
            <a:ext cx="2339102" cy="28705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2800" dirty="0"/>
              <a:t>あけぬれば</a:t>
            </a:r>
            <a:endParaRPr kumimoji="1" lang="en-US" altLang="ja-JP" sz="2800" dirty="0"/>
          </a:p>
          <a:p>
            <a:r>
              <a:rPr lang="ja-JP" altLang="en-US" sz="2800" dirty="0"/>
              <a:t>くるるものとは</a:t>
            </a:r>
            <a:endParaRPr lang="en-US" altLang="ja-JP" sz="2800" dirty="0"/>
          </a:p>
          <a:p>
            <a:r>
              <a:rPr kumimoji="1" lang="ja-JP" altLang="en-US" sz="2800" dirty="0"/>
              <a:t>しりながら</a:t>
            </a:r>
            <a:endParaRPr kumimoji="1" lang="en-US" altLang="ja-JP" sz="2800" dirty="0"/>
          </a:p>
          <a:p>
            <a:r>
              <a:rPr lang="ja-JP" altLang="en-US" sz="2800" dirty="0"/>
              <a:t>なほうらめしき</a:t>
            </a:r>
            <a:endParaRPr lang="en-US" altLang="ja-JP" sz="2800" dirty="0"/>
          </a:p>
          <a:p>
            <a:r>
              <a:rPr kumimoji="1" lang="ja-JP" altLang="en-US" sz="2800" dirty="0"/>
              <a:t>あさぼらけかな</a:t>
            </a:r>
            <a:endParaRPr kumimoji="1" lang="en-US" altLang="ja-JP" sz="2800" dirty="0"/>
          </a:p>
        </p:txBody>
      </p:sp>
      <p:pic>
        <p:nvPicPr>
          <p:cNvPr id="11" name="図 10" descr="敷物 が含まれている画像&#10;&#10;自動的に生成された説明">
            <a:extLst>
              <a:ext uri="{FF2B5EF4-FFF2-40B4-BE49-F238E27FC236}">
                <a16:creationId xmlns:a16="http://schemas.microsoft.com/office/drawing/2014/main" id="{8525719B-9150-4D85-BE8B-C30BE4F7DA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97" y="3311009"/>
            <a:ext cx="2049981" cy="2785872"/>
          </a:xfrm>
          <a:prstGeom prst="rect">
            <a:avLst/>
          </a:prstGeom>
        </p:spPr>
      </p:pic>
      <p:pic>
        <p:nvPicPr>
          <p:cNvPr id="13" name="図 12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BA6D56C9-C5CE-4965-8BA0-4CCACE6858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619" y="3311012"/>
            <a:ext cx="2048122" cy="2783345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7D06312-9F73-4A23-A48B-1D62F34E99F2}"/>
              </a:ext>
            </a:extLst>
          </p:cNvPr>
          <p:cNvSpPr txBox="1"/>
          <p:nvPr/>
        </p:nvSpPr>
        <p:spPr>
          <a:xfrm>
            <a:off x="4849319" y="6160957"/>
            <a:ext cx="2043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/>
              <a:t>坂上是則</a:t>
            </a:r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27C87FF-5050-44F3-8D26-B08FBBBDE4E4}"/>
              </a:ext>
            </a:extLst>
          </p:cNvPr>
          <p:cNvSpPr txBox="1"/>
          <p:nvPr/>
        </p:nvSpPr>
        <p:spPr>
          <a:xfrm>
            <a:off x="482715" y="6160957"/>
            <a:ext cx="3000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/>
              <a:t>藤原道信朝臣</a:t>
            </a:r>
            <a:endParaRPr kumimoji="1" lang="ja-JP" altLang="en-US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F9BCEE2-72A3-4F53-B269-8CB0F461C51D}"/>
              </a:ext>
            </a:extLst>
          </p:cNvPr>
          <p:cNvSpPr/>
          <p:nvPr/>
        </p:nvSpPr>
        <p:spPr>
          <a:xfrm>
            <a:off x="6044242" y="483079"/>
            <a:ext cx="333554" cy="17425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501E03F-419E-4AB3-8391-14027C28CD8B}"/>
              </a:ext>
            </a:extLst>
          </p:cNvPr>
          <p:cNvSpPr/>
          <p:nvPr/>
        </p:nvSpPr>
        <p:spPr>
          <a:xfrm>
            <a:off x="5628041" y="483079"/>
            <a:ext cx="333554" cy="17425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5F9C0FB-B86D-4A6B-AB12-91DBFA8EC182}"/>
              </a:ext>
            </a:extLst>
          </p:cNvPr>
          <p:cNvSpPr/>
          <p:nvPr/>
        </p:nvSpPr>
        <p:spPr>
          <a:xfrm>
            <a:off x="5184865" y="483079"/>
            <a:ext cx="333554" cy="17425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21289A89-632A-4520-9DC5-DA07627EBC3D}"/>
              </a:ext>
            </a:extLst>
          </p:cNvPr>
          <p:cNvSpPr/>
          <p:nvPr/>
        </p:nvSpPr>
        <p:spPr>
          <a:xfrm>
            <a:off x="4768664" y="483079"/>
            <a:ext cx="333554" cy="17425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A0AAC19-3AA7-4854-B8CF-FCC760089E3F}"/>
              </a:ext>
            </a:extLst>
          </p:cNvPr>
          <p:cNvSpPr/>
          <p:nvPr/>
        </p:nvSpPr>
        <p:spPr>
          <a:xfrm>
            <a:off x="2811148" y="466353"/>
            <a:ext cx="333554" cy="17425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C07AA5B6-9CE5-484D-BF2D-589741E98B67}"/>
              </a:ext>
            </a:extLst>
          </p:cNvPr>
          <p:cNvSpPr/>
          <p:nvPr/>
        </p:nvSpPr>
        <p:spPr>
          <a:xfrm>
            <a:off x="2357923" y="461062"/>
            <a:ext cx="333554" cy="25006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10DD6221-63F7-46FE-A422-948B05A2B404}"/>
              </a:ext>
            </a:extLst>
          </p:cNvPr>
          <p:cNvSpPr/>
          <p:nvPr/>
        </p:nvSpPr>
        <p:spPr>
          <a:xfrm>
            <a:off x="1941722" y="461062"/>
            <a:ext cx="333554" cy="17425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D802581F-B957-4144-8C26-D9A4E57F37D5}"/>
              </a:ext>
            </a:extLst>
          </p:cNvPr>
          <p:cNvSpPr/>
          <p:nvPr/>
        </p:nvSpPr>
        <p:spPr>
          <a:xfrm>
            <a:off x="1508551" y="461061"/>
            <a:ext cx="350523" cy="25006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36027EDF-6261-4B9A-9156-73A6806A1E41}"/>
              </a:ext>
            </a:extLst>
          </p:cNvPr>
          <p:cNvSpPr/>
          <p:nvPr/>
        </p:nvSpPr>
        <p:spPr>
          <a:xfrm>
            <a:off x="1067012" y="2203598"/>
            <a:ext cx="378947" cy="758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7114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92EA930B-CE11-4E34-BDEB-F4C0AE275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208" y="3311012"/>
            <a:ext cx="2031513" cy="276077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225D023-166E-4C78-824F-2350C490FBFD}"/>
              </a:ext>
            </a:extLst>
          </p:cNvPr>
          <p:cNvSpPr txBox="1"/>
          <p:nvPr/>
        </p:nvSpPr>
        <p:spPr>
          <a:xfrm>
            <a:off x="8316606" y="440477"/>
            <a:ext cx="2339102" cy="28705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2800" dirty="0"/>
              <a:t>あさぼらけ</a:t>
            </a:r>
            <a:endParaRPr lang="en-US" altLang="ja-JP" sz="2800" dirty="0"/>
          </a:p>
          <a:p>
            <a:r>
              <a:rPr lang="ja-JP" altLang="en-US" sz="2800" dirty="0"/>
              <a:t>宇治の川霧</a:t>
            </a:r>
            <a:endParaRPr kumimoji="1" lang="en-US" altLang="ja-JP" sz="2800" dirty="0"/>
          </a:p>
          <a:p>
            <a:r>
              <a:rPr lang="ja-JP" altLang="en-US" sz="2800" dirty="0"/>
              <a:t>たえだえに</a:t>
            </a:r>
            <a:endParaRPr lang="en-US" altLang="ja-JP" sz="2800" dirty="0"/>
          </a:p>
          <a:p>
            <a:r>
              <a:rPr kumimoji="1" lang="ja-JP" altLang="en-US" sz="2800" dirty="0"/>
              <a:t>あらはれわたる</a:t>
            </a:r>
            <a:endParaRPr kumimoji="1" lang="en-US" altLang="ja-JP" sz="2800" dirty="0"/>
          </a:p>
          <a:p>
            <a:r>
              <a:rPr kumimoji="1" lang="ja-JP" altLang="en-US" sz="2800" dirty="0"/>
              <a:t>瀬々の網代木</a:t>
            </a:r>
            <a:endParaRPr kumimoji="1" lang="en-US" altLang="ja-JP" sz="28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A584614-6D80-4D9A-8758-E0493AF96009}"/>
              </a:ext>
            </a:extLst>
          </p:cNvPr>
          <p:cNvSpPr txBox="1"/>
          <p:nvPr/>
        </p:nvSpPr>
        <p:spPr>
          <a:xfrm>
            <a:off x="8044636" y="6094357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/>
              <a:t>権中納言定頼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AC29847-6989-4F30-A442-ED77A4813AB0}"/>
              </a:ext>
            </a:extLst>
          </p:cNvPr>
          <p:cNvSpPr txBox="1"/>
          <p:nvPr/>
        </p:nvSpPr>
        <p:spPr>
          <a:xfrm>
            <a:off x="4612316" y="440474"/>
            <a:ext cx="2339102" cy="28705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2800" dirty="0"/>
              <a:t>あさぼらけ</a:t>
            </a:r>
            <a:endParaRPr lang="en-US" altLang="ja-JP" sz="2800" dirty="0"/>
          </a:p>
          <a:p>
            <a:r>
              <a:rPr kumimoji="1" lang="ja-JP" altLang="en-US" sz="2800" dirty="0"/>
              <a:t>有明の月と</a:t>
            </a:r>
            <a:endParaRPr kumimoji="1" lang="en-US" altLang="ja-JP" sz="2800" dirty="0"/>
          </a:p>
          <a:p>
            <a:r>
              <a:rPr lang="ja-JP" altLang="en-US" sz="2800" dirty="0"/>
              <a:t>みるまでに</a:t>
            </a:r>
            <a:endParaRPr lang="en-US" altLang="ja-JP" sz="2800" dirty="0"/>
          </a:p>
          <a:p>
            <a:r>
              <a:rPr kumimoji="1" lang="ja-JP" altLang="en-US" sz="2800" dirty="0"/>
              <a:t>吉野の里に</a:t>
            </a:r>
            <a:endParaRPr kumimoji="1" lang="en-US" altLang="ja-JP" sz="2800" dirty="0"/>
          </a:p>
          <a:p>
            <a:r>
              <a:rPr lang="ja-JP" altLang="en-US" sz="2800" dirty="0"/>
              <a:t>ふれる白雪</a:t>
            </a:r>
            <a:endParaRPr kumimoji="1" lang="en-US" altLang="ja-JP" sz="28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753BB83-B5BC-49D8-B67E-937B4A4BD829}"/>
              </a:ext>
            </a:extLst>
          </p:cNvPr>
          <p:cNvSpPr txBox="1"/>
          <p:nvPr/>
        </p:nvSpPr>
        <p:spPr>
          <a:xfrm>
            <a:off x="908049" y="440475"/>
            <a:ext cx="2339102" cy="28705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2800" dirty="0"/>
              <a:t>あけぬれば</a:t>
            </a:r>
            <a:endParaRPr kumimoji="1" lang="en-US" altLang="ja-JP" sz="2800" dirty="0"/>
          </a:p>
          <a:p>
            <a:r>
              <a:rPr lang="ja-JP" altLang="en-US" sz="2800" dirty="0"/>
              <a:t>くるるものとは</a:t>
            </a:r>
            <a:endParaRPr lang="en-US" altLang="ja-JP" sz="2800" dirty="0"/>
          </a:p>
          <a:p>
            <a:r>
              <a:rPr kumimoji="1" lang="ja-JP" altLang="en-US" sz="2800" dirty="0"/>
              <a:t>しりながら</a:t>
            </a:r>
            <a:endParaRPr kumimoji="1" lang="en-US" altLang="ja-JP" sz="2800" dirty="0"/>
          </a:p>
          <a:p>
            <a:r>
              <a:rPr lang="ja-JP" altLang="en-US" sz="2800" dirty="0"/>
              <a:t>なほうらめしき</a:t>
            </a:r>
            <a:endParaRPr lang="en-US" altLang="ja-JP" sz="2800" dirty="0"/>
          </a:p>
          <a:p>
            <a:r>
              <a:rPr kumimoji="1" lang="ja-JP" altLang="en-US" sz="2800" dirty="0"/>
              <a:t>あさぼらけかな</a:t>
            </a:r>
            <a:endParaRPr kumimoji="1" lang="en-US" altLang="ja-JP" sz="2800" dirty="0"/>
          </a:p>
        </p:txBody>
      </p:sp>
      <p:pic>
        <p:nvPicPr>
          <p:cNvPr id="11" name="図 10" descr="敷物 が含まれている画像&#10;&#10;自動的に生成された説明">
            <a:extLst>
              <a:ext uri="{FF2B5EF4-FFF2-40B4-BE49-F238E27FC236}">
                <a16:creationId xmlns:a16="http://schemas.microsoft.com/office/drawing/2014/main" id="{8525719B-9150-4D85-BE8B-C30BE4F7DA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97" y="3311009"/>
            <a:ext cx="2049981" cy="2785872"/>
          </a:xfrm>
          <a:prstGeom prst="rect">
            <a:avLst/>
          </a:prstGeom>
        </p:spPr>
      </p:pic>
      <p:pic>
        <p:nvPicPr>
          <p:cNvPr id="13" name="図 12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BA6D56C9-C5CE-4965-8BA0-4CCACE6858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619" y="3311012"/>
            <a:ext cx="2048122" cy="2783345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7D06312-9F73-4A23-A48B-1D62F34E99F2}"/>
              </a:ext>
            </a:extLst>
          </p:cNvPr>
          <p:cNvSpPr txBox="1"/>
          <p:nvPr/>
        </p:nvSpPr>
        <p:spPr>
          <a:xfrm>
            <a:off x="4849319" y="6160957"/>
            <a:ext cx="2043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/>
              <a:t>坂上是則</a:t>
            </a:r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27C87FF-5050-44F3-8D26-B08FBBBDE4E4}"/>
              </a:ext>
            </a:extLst>
          </p:cNvPr>
          <p:cNvSpPr txBox="1"/>
          <p:nvPr/>
        </p:nvSpPr>
        <p:spPr>
          <a:xfrm>
            <a:off x="482715" y="6160957"/>
            <a:ext cx="3000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/>
              <a:t>藤原道信朝臣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860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46567</TotalTime>
  <Words>403</Words>
  <Application>Microsoft Office PowerPoint</Application>
  <PresentationFormat>ワイド画面</PresentationFormat>
  <Paragraphs>131</Paragraphs>
  <Slides>12</Slides>
  <Notes>11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テーマ</vt:lpstr>
      <vt:lpstr>おもしろ百人一首授業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おもしろ百人一首授業</dc:title>
  <dc:creator>kosho@mvd.biglobe.ne.jp</dc:creator>
  <cp:lastModifiedBy>溝口 佳成</cp:lastModifiedBy>
  <cp:revision>31</cp:revision>
  <dcterms:created xsi:type="dcterms:W3CDTF">2018-06-09T11:59:33Z</dcterms:created>
  <dcterms:modified xsi:type="dcterms:W3CDTF">2022-01-06T06:39:24Z</dcterms:modified>
</cp:coreProperties>
</file>